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Lst>
  <p:notesMasterIdLst>
    <p:notesMasterId r:id="rId11"/>
  </p:notesMasterIdLst>
  <p:sldIdLst>
    <p:sldId id="256" r:id="rId2"/>
    <p:sldId id="257" r:id="rId3"/>
    <p:sldId id="258" r:id="rId4"/>
    <p:sldId id="259" r:id="rId5"/>
    <p:sldId id="260" r:id="rId6"/>
    <p:sldId id="261" r:id="rId7"/>
    <p:sldId id="262" r:id="rId8"/>
    <p:sldId id="265" r:id="rId9"/>
    <p:sldId id="263" r:id="rId10"/>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8" d="100"/>
          <a:sy n="58" d="100"/>
        </p:scale>
        <p:origin x="52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D09AA77A-A2A6-5B45-A585-73FB4116F89B}" type="datetimeFigureOut">
              <a:rPr lang="en-US" smtClean="0"/>
              <a:t>5/16/2025</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4804F999-E079-3C41-9416-918358880F66}" type="slidenum">
              <a:rPr lang="en-US" smtClean="0"/>
              <a:t>‹#›</a:t>
            </a:fld>
            <a:endParaRPr lang="en-US"/>
          </a:p>
        </p:txBody>
      </p:sp>
    </p:spTree>
    <p:extLst>
      <p:ext uri="{BB962C8B-B14F-4D97-AF65-F5344CB8AC3E}">
        <p14:creationId xmlns:p14="http://schemas.microsoft.com/office/powerpoint/2010/main" val="4933238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62098025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89989526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5200671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MASTER_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3279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5/16/2025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69716730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smtClean="0"/>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5/16/2025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5151046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5/16/2025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8635147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5/16/2025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3747279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5/16/2025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58257025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5/16/2025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51912823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5/16/2025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86181301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smtClean="0"/>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5/16/2025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8011644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smtClean="0"/>
              <a:t>5/16/2025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416390559"/>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9656064" y="0"/>
            <a:ext cx="4974336" cy="8238744"/>
          </a:xfrm>
          <a:prstGeom prst="rect">
            <a:avLst/>
          </a:prstGeom>
        </p:spPr>
      </p:pic>
      <p:sp>
        <p:nvSpPr>
          <p:cNvPr id="4" name="Text 0"/>
          <p:cNvSpPr/>
          <p:nvPr/>
        </p:nvSpPr>
        <p:spPr>
          <a:xfrm>
            <a:off x="832104" y="4700016"/>
            <a:ext cx="8010144" cy="886968"/>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A digital platform for booking flights, managing passenger data, and optimizing airline operations. Includes ER diagrams to visualize database relationships.</a:t>
            </a:r>
            <a:endParaRPr lang="en-US" sz="1850" dirty="0"/>
          </a:p>
        </p:txBody>
      </p:sp>
      <p:sp>
        <p:nvSpPr>
          <p:cNvPr id="5" name="Text 1"/>
          <p:cNvSpPr/>
          <p:nvPr/>
        </p:nvSpPr>
        <p:spPr>
          <a:xfrm>
            <a:off x="832104" y="2395728"/>
            <a:ext cx="8010144" cy="2039112"/>
          </a:xfrm>
          <a:prstGeom prst="rect">
            <a:avLst/>
          </a:prstGeom>
          <a:noFill/>
          <a:ln/>
        </p:spPr>
        <p:txBody>
          <a:bodyPr wrap="square" lIns="0" tIns="0" rIns="0" bIns="0" rtlCol="0" anchor="t"/>
          <a:lstStyle/>
          <a:p>
            <a:pPr marL="0" indent="0" algn="l">
              <a:lnSpc>
                <a:spcPts val="8010"/>
              </a:lnSpc>
              <a:buNone/>
            </a:pPr>
            <a:r>
              <a:rPr lang="en-US" sz="6410" dirty="0">
                <a:solidFill>
                  <a:srgbClr val="161A7A"/>
                </a:solidFill>
                <a:latin typeface="思源黑体-思源黑体-SemiBold" pitchFamily="34" charset="0"/>
                <a:ea typeface="思源黑体-思源黑体-SemiBold" pitchFamily="34" charset="-122"/>
                <a:cs typeface="思源黑体-思源黑体-SemiBold" pitchFamily="34" charset="-120"/>
              </a:rPr>
              <a:t>Airline Reservation System</a:t>
            </a:r>
            <a:endParaRPr lang="en-US" sz="6410" dirty="0"/>
          </a:p>
        </p:txBody>
      </p:sp>
      <p:sp>
        <p:nvSpPr>
          <p:cNvPr id="8" name="TextBox 7"/>
          <p:cNvSpPr txBox="1"/>
          <p:nvPr/>
        </p:nvSpPr>
        <p:spPr>
          <a:xfrm>
            <a:off x="832104" y="6359636"/>
            <a:ext cx="4533900" cy="400110"/>
          </a:xfrm>
          <a:prstGeom prst="rect">
            <a:avLst/>
          </a:prstGeom>
          <a:noFill/>
        </p:spPr>
        <p:txBody>
          <a:bodyPr wrap="square" rtlCol="0">
            <a:spAutoFit/>
          </a:bodyPr>
          <a:lstStyle/>
          <a:p>
            <a:r>
              <a:rPr lang="en-US" sz="2000" dirty="0" smtClean="0">
                <a:solidFill>
                  <a:schemeClr val="bg2">
                    <a:lumMod val="75000"/>
                  </a:schemeClr>
                </a:solidFill>
              </a:rPr>
              <a:t>Prepared By : </a:t>
            </a:r>
            <a:r>
              <a:rPr lang="en-US" sz="2000" dirty="0" err="1" smtClean="0">
                <a:solidFill>
                  <a:schemeClr val="bg2">
                    <a:lumMod val="75000"/>
                  </a:schemeClr>
                </a:solidFill>
              </a:rPr>
              <a:t>Sarwar</a:t>
            </a:r>
            <a:r>
              <a:rPr lang="en-US" sz="2000" dirty="0" smtClean="0">
                <a:solidFill>
                  <a:schemeClr val="bg2">
                    <a:lumMod val="75000"/>
                  </a:schemeClr>
                </a:solidFill>
              </a:rPr>
              <a:t> , </a:t>
            </a:r>
            <a:r>
              <a:rPr lang="en-US" sz="2000" dirty="0" err="1" smtClean="0">
                <a:solidFill>
                  <a:schemeClr val="bg2">
                    <a:lumMod val="75000"/>
                  </a:schemeClr>
                </a:solidFill>
              </a:rPr>
              <a:t>Shafiullah</a:t>
            </a:r>
            <a:r>
              <a:rPr lang="en-US" sz="2000" dirty="0" smtClean="0">
                <a:solidFill>
                  <a:schemeClr val="bg2">
                    <a:lumMod val="75000"/>
                  </a:schemeClr>
                </a:solidFill>
              </a:rPr>
              <a:t> , </a:t>
            </a:r>
            <a:r>
              <a:rPr lang="en-US" sz="2000" dirty="0" err="1" smtClean="0">
                <a:solidFill>
                  <a:schemeClr val="bg2">
                    <a:lumMod val="75000"/>
                  </a:schemeClr>
                </a:solidFill>
              </a:rPr>
              <a:t>Hassib</a:t>
            </a:r>
            <a:endParaRPr lang="en-US" sz="2000" dirty="0">
              <a:solidFill>
                <a:schemeClr val="bg2">
                  <a:lumMod val="75000"/>
                </a:schemeClr>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476488"/>
          </a:xfrm>
          <a:prstGeom prst="rect">
            <a:avLst/>
          </a:prstGeom>
        </p:spPr>
      </p:pic>
      <p:pic>
        <p:nvPicPr>
          <p:cNvPr id="3" name="Image 1" descr="preencoded.png"/>
          <p:cNvPicPr>
            <a:picLocks noChangeAspect="1"/>
          </p:cNvPicPr>
          <p:nvPr/>
        </p:nvPicPr>
        <p:blipFill>
          <a:blip r:embed="rId4"/>
          <a:stretch>
            <a:fillRect/>
          </a:stretch>
        </p:blipFill>
        <p:spPr>
          <a:xfrm>
            <a:off x="0" y="0"/>
            <a:ext cx="14630400" cy="2807208"/>
          </a:xfrm>
          <a:prstGeom prst="rect">
            <a:avLst/>
          </a:prstGeom>
        </p:spPr>
      </p:pic>
      <p:sp>
        <p:nvSpPr>
          <p:cNvPr id="4" name="Text 0"/>
          <p:cNvSpPr/>
          <p:nvPr/>
        </p:nvSpPr>
        <p:spPr>
          <a:xfrm>
            <a:off x="1078992" y="5742432"/>
            <a:ext cx="3831336" cy="374904"/>
          </a:xfrm>
          <a:prstGeom prst="rect">
            <a:avLst/>
          </a:prstGeom>
          <a:noFill/>
          <a:ln/>
        </p:spPr>
        <p:txBody>
          <a:bodyPr wrap="none" lIns="0" tIns="0" rIns="0" bIns="0" rtlCol="0" anchor="t"/>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Purpose</a:t>
            </a:r>
            <a:endParaRPr lang="en-US" sz="2320" dirty="0"/>
          </a:p>
        </p:txBody>
      </p:sp>
      <p:sp>
        <p:nvSpPr>
          <p:cNvPr id="5" name="Text 1"/>
          <p:cNvSpPr/>
          <p:nvPr/>
        </p:nvSpPr>
        <p:spPr>
          <a:xfrm>
            <a:off x="5404104" y="5742432"/>
            <a:ext cx="3831336" cy="374904"/>
          </a:xfrm>
          <a:prstGeom prst="rect">
            <a:avLst/>
          </a:prstGeom>
          <a:noFill/>
          <a:ln/>
        </p:spPr>
        <p:txBody>
          <a:bodyPr wrap="none" lIns="0" tIns="0" rIns="0" bIns="0" rtlCol="0" anchor="t"/>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Key Users</a:t>
            </a:r>
            <a:endParaRPr lang="en-US" sz="2320" dirty="0"/>
          </a:p>
        </p:txBody>
      </p:sp>
      <p:sp>
        <p:nvSpPr>
          <p:cNvPr id="6" name="Text 2"/>
          <p:cNvSpPr/>
          <p:nvPr/>
        </p:nvSpPr>
        <p:spPr>
          <a:xfrm>
            <a:off x="1078992" y="6254496"/>
            <a:ext cx="3831336" cy="1188720"/>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Streamlines flight bookings, seat allocations, and passenger management for airlines and customers.</a:t>
            </a:r>
            <a:endParaRPr lang="en-US" sz="1850" dirty="0"/>
          </a:p>
        </p:txBody>
      </p:sp>
      <p:sp>
        <p:nvSpPr>
          <p:cNvPr id="7" name="Text 3"/>
          <p:cNvSpPr/>
          <p:nvPr/>
        </p:nvSpPr>
        <p:spPr>
          <a:xfrm>
            <a:off x="832104" y="3456432"/>
            <a:ext cx="12984480" cy="740664"/>
          </a:xfrm>
          <a:prstGeom prst="rect">
            <a:avLst/>
          </a:prstGeom>
          <a:noFill/>
          <a:ln/>
        </p:spPr>
        <p:txBody>
          <a:bodyPr wrap="none" lIns="0" tIns="0" rIns="0" bIns="0" rtlCol="0" anchor="t"/>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System Overview</a:t>
            </a:r>
            <a:endParaRPr lang="en-US" sz="4640" dirty="0"/>
          </a:p>
        </p:txBody>
      </p:sp>
      <p:sp>
        <p:nvSpPr>
          <p:cNvPr id="8" name="Text 4"/>
          <p:cNvSpPr/>
          <p:nvPr/>
        </p:nvSpPr>
        <p:spPr>
          <a:xfrm>
            <a:off x="5404104" y="6254496"/>
            <a:ext cx="3831336" cy="1188720"/>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Passengers, airline staff, and administrators interact with the system for different functionalities.</a:t>
            </a:r>
            <a:endParaRPr lang="en-US" sz="1850" dirty="0"/>
          </a:p>
        </p:txBody>
      </p:sp>
      <p:sp>
        <p:nvSpPr>
          <p:cNvPr id="9" name="Text 5"/>
          <p:cNvSpPr/>
          <p:nvPr/>
        </p:nvSpPr>
        <p:spPr>
          <a:xfrm>
            <a:off x="9729216" y="5742432"/>
            <a:ext cx="3831336" cy="374904"/>
          </a:xfrm>
          <a:prstGeom prst="rect">
            <a:avLst/>
          </a:prstGeom>
          <a:noFill/>
          <a:ln/>
        </p:spPr>
        <p:txBody>
          <a:bodyPr wrap="none" lIns="0" tIns="0" rIns="0" bIns="0" rtlCol="0" anchor="t"/>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Core Features</a:t>
            </a:r>
            <a:endParaRPr lang="en-US" sz="2320" dirty="0"/>
          </a:p>
        </p:txBody>
      </p:sp>
      <p:sp>
        <p:nvSpPr>
          <p:cNvPr id="10" name="Text 6"/>
          <p:cNvSpPr/>
          <p:nvPr/>
        </p:nvSpPr>
        <p:spPr>
          <a:xfrm>
            <a:off x="832104" y="4462272"/>
            <a:ext cx="12984480" cy="886968"/>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The system streamlines flight bookings, seat allocations, and passenger management for airlines and customers. Passengers, airline staff, and administrators interact with the system for different functionalities. Core features include flight search, ticket booking, payment processing, and cancellation handling.</a:t>
            </a:r>
            <a:endParaRPr lang="en-US" sz="1850" dirty="0"/>
          </a:p>
        </p:txBody>
      </p:sp>
      <p:sp>
        <p:nvSpPr>
          <p:cNvPr id="11" name="Text 7"/>
          <p:cNvSpPr/>
          <p:nvPr/>
        </p:nvSpPr>
        <p:spPr>
          <a:xfrm>
            <a:off x="9729216" y="6254496"/>
            <a:ext cx="3831336" cy="886968"/>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Flight search, ticket booking, payment processing, and cancellation handling.</a:t>
            </a:r>
            <a:endParaRPr lang="en-US" sz="185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9656064" y="0"/>
            <a:ext cx="4974336" cy="8238744"/>
          </a:xfrm>
          <a:prstGeom prst="rect">
            <a:avLst/>
          </a:prstGeom>
        </p:spPr>
      </p:pic>
      <p:pic>
        <p:nvPicPr>
          <p:cNvPr id="4" name="Image 2" descr="preencoded.png"/>
          <p:cNvPicPr>
            <a:picLocks noChangeAspect="1"/>
          </p:cNvPicPr>
          <p:nvPr/>
        </p:nvPicPr>
        <p:blipFill>
          <a:blip r:embed="rId5"/>
          <a:stretch>
            <a:fillRect/>
          </a:stretch>
        </p:blipFill>
        <p:spPr>
          <a:xfrm>
            <a:off x="841248" y="4736592"/>
            <a:ext cx="475488" cy="475488"/>
          </a:xfrm>
          <a:prstGeom prst="rect">
            <a:avLst/>
          </a:prstGeom>
        </p:spPr>
      </p:pic>
      <p:pic>
        <p:nvPicPr>
          <p:cNvPr id="5" name="Image 3" descr="preencoded.png"/>
          <p:cNvPicPr>
            <a:picLocks noChangeAspect="1"/>
          </p:cNvPicPr>
          <p:nvPr/>
        </p:nvPicPr>
        <p:blipFill>
          <a:blip r:embed="rId5"/>
          <a:stretch>
            <a:fillRect/>
          </a:stretch>
        </p:blipFill>
        <p:spPr>
          <a:xfrm>
            <a:off x="4846320" y="3054096"/>
            <a:ext cx="475488" cy="475488"/>
          </a:xfrm>
          <a:prstGeom prst="rect">
            <a:avLst/>
          </a:prstGeom>
        </p:spPr>
      </p:pic>
      <p:pic>
        <p:nvPicPr>
          <p:cNvPr id="6" name="Image 4" descr="preencoded.png"/>
          <p:cNvPicPr>
            <a:picLocks noChangeAspect="1"/>
          </p:cNvPicPr>
          <p:nvPr/>
        </p:nvPicPr>
        <p:blipFill>
          <a:blip r:embed="rId5"/>
          <a:stretch>
            <a:fillRect/>
          </a:stretch>
        </p:blipFill>
        <p:spPr>
          <a:xfrm>
            <a:off x="4846320" y="4736592"/>
            <a:ext cx="475488" cy="475488"/>
          </a:xfrm>
          <a:prstGeom prst="rect">
            <a:avLst/>
          </a:prstGeom>
        </p:spPr>
      </p:pic>
      <p:pic>
        <p:nvPicPr>
          <p:cNvPr id="7" name="Image 5" descr="preencoded.png"/>
          <p:cNvPicPr>
            <a:picLocks noChangeAspect="1"/>
          </p:cNvPicPr>
          <p:nvPr/>
        </p:nvPicPr>
        <p:blipFill>
          <a:blip r:embed="rId5"/>
          <a:stretch>
            <a:fillRect/>
          </a:stretch>
        </p:blipFill>
        <p:spPr>
          <a:xfrm>
            <a:off x="841248" y="3054096"/>
            <a:ext cx="475488" cy="475488"/>
          </a:xfrm>
          <a:prstGeom prst="rect">
            <a:avLst/>
          </a:prstGeom>
        </p:spPr>
      </p:pic>
      <p:sp>
        <p:nvSpPr>
          <p:cNvPr id="8" name="Text 0"/>
          <p:cNvSpPr/>
          <p:nvPr/>
        </p:nvSpPr>
        <p:spPr>
          <a:xfrm>
            <a:off x="996696" y="4828032"/>
            <a:ext cx="173736" cy="301752"/>
          </a:xfrm>
          <a:prstGeom prst="rect">
            <a:avLst/>
          </a:prstGeom>
          <a:noFill/>
          <a:ln/>
        </p:spPr>
        <p:txBody>
          <a:bodyPr wrap="none" lIns="0" tIns="0" rIns="0" bIns="0" rtlCol="0" anchor="t"/>
          <a:lstStyle/>
          <a:p>
            <a:pPr marL="0" indent="0" algn="ctr">
              <a:lnSpc>
                <a:spcPts val="232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3</a:t>
            </a:r>
            <a:endParaRPr lang="en-US" sz="2320" dirty="0"/>
          </a:p>
        </p:txBody>
      </p:sp>
      <p:sp>
        <p:nvSpPr>
          <p:cNvPr id="9" name="Text 1"/>
          <p:cNvSpPr/>
          <p:nvPr/>
        </p:nvSpPr>
        <p:spPr>
          <a:xfrm>
            <a:off x="5001768" y="3136392"/>
            <a:ext cx="173736" cy="301752"/>
          </a:xfrm>
          <a:prstGeom prst="rect">
            <a:avLst/>
          </a:prstGeom>
          <a:noFill/>
          <a:ln/>
        </p:spPr>
        <p:txBody>
          <a:bodyPr wrap="none" lIns="0" tIns="0" rIns="0" bIns="0" rtlCol="0" anchor="t"/>
          <a:lstStyle/>
          <a:p>
            <a:pPr marL="0" indent="0" algn="ctr">
              <a:lnSpc>
                <a:spcPts val="232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2</a:t>
            </a:r>
            <a:endParaRPr lang="en-US" sz="2320" dirty="0"/>
          </a:p>
        </p:txBody>
      </p:sp>
      <p:sp>
        <p:nvSpPr>
          <p:cNvPr id="10" name="Text 2"/>
          <p:cNvSpPr/>
          <p:nvPr/>
        </p:nvSpPr>
        <p:spPr>
          <a:xfrm>
            <a:off x="5001768" y="4828032"/>
            <a:ext cx="173736" cy="301752"/>
          </a:xfrm>
          <a:prstGeom prst="rect">
            <a:avLst/>
          </a:prstGeom>
          <a:noFill/>
          <a:ln/>
        </p:spPr>
        <p:txBody>
          <a:bodyPr wrap="none" lIns="0" tIns="0" rIns="0" bIns="0" rtlCol="0" anchor="t"/>
          <a:lstStyle/>
          <a:p>
            <a:pPr marL="0" indent="0" algn="ctr">
              <a:lnSpc>
                <a:spcPts val="232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4</a:t>
            </a:r>
            <a:endParaRPr lang="en-US" sz="2320" dirty="0"/>
          </a:p>
        </p:txBody>
      </p:sp>
      <p:sp>
        <p:nvSpPr>
          <p:cNvPr id="11" name="Text 3"/>
          <p:cNvSpPr/>
          <p:nvPr/>
        </p:nvSpPr>
        <p:spPr>
          <a:xfrm>
            <a:off x="996696" y="3136392"/>
            <a:ext cx="173736" cy="301752"/>
          </a:xfrm>
          <a:prstGeom prst="rect">
            <a:avLst/>
          </a:prstGeom>
          <a:noFill/>
          <a:ln/>
        </p:spPr>
        <p:txBody>
          <a:bodyPr wrap="none" lIns="0" tIns="0" rIns="0" bIns="0" rtlCol="0" anchor="t"/>
          <a:lstStyle/>
          <a:p>
            <a:pPr marL="0" indent="0" algn="ctr">
              <a:lnSpc>
                <a:spcPts val="232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1</a:t>
            </a:r>
            <a:endParaRPr lang="en-US" sz="2320" dirty="0"/>
          </a:p>
        </p:txBody>
      </p:sp>
      <p:sp>
        <p:nvSpPr>
          <p:cNvPr id="12" name="Text 4"/>
          <p:cNvSpPr/>
          <p:nvPr/>
        </p:nvSpPr>
        <p:spPr>
          <a:xfrm>
            <a:off x="1609344" y="3593592"/>
            <a:ext cx="3209544" cy="886968"/>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Tracks flight schedules, routes, and availability in real-time.</a:t>
            </a:r>
            <a:endParaRPr lang="en-US" sz="1850" dirty="0"/>
          </a:p>
        </p:txBody>
      </p:sp>
      <p:sp>
        <p:nvSpPr>
          <p:cNvPr id="13" name="Text 5"/>
          <p:cNvSpPr/>
          <p:nvPr/>
        </p:nvSpPr>
        <p:spPr>
          <a:xfrm>
            <a:off x="5614416" y="3081528"/>
            <a:ext cx="3209544" cy="374904"/>
          </a:xfrm>
          <a:prstGeom prst="rect">
            <a:avLst/>
          </a:prstGeom>
          <a:noFill/>
          <a:ln/>
        </p:spPr>
        <p:txBody>
          <a:bodyPr wrap="none" lIns="0" tIns="0" rIns="0" bIns="0" rtlCol="0" anchor="t"/>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Passenger Module</a:t>
            </a:r>
            <a:endParaRPr lang="en-US" sz="2320" dirty="0"/>
          </a:p>
        </p:txBody>
      </p:sp>
      <p:sp>
        <p:nvSpPr>
          <p:cNvPr id="14" name="Text 6"/>
          <p:cNvSpPr/>
          <p:nvPr/>
        </p:nvSpPr>
        <p:spPr>
          <a:xfrm>
            <a:off x="1609344" y="3081528"/>
            <a:ext cx="3209544" cy="374904"/>
          </a:xfrm>
          <a:prstGeom prst="rect">
            <a:avLst/>
          </a:prstGeom>
          <a:noFill/>
          <a:ln/>
        </p:spPr>
        <p:txBody>
          <a:bodyPr wrap="none" lIns="0" tIns="0" rIns="0" bIns="0" rtlCol="0" anchor="t"/>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Flight Management</a:t>
            </a:r>
            <a:endParaRPr lang="en-US" sz="2320" dirty="0"/>
          </a:p>
        </p:txBody>
      </p:sp>
      <p:sp>
        <p:nvSpPr>
          <p:cNvPr id="15" name="Text 7"/>
          <p:cNvSpPr/>
          <p:nvPr/>
        </p:nvSpPr>
        <p:spPr>
          <a:xfrm>
            <a:off x="1609344" y="4773168"/>
            <a:ext cx="3209544" cy="374904"/>
          </a:xfrm>
          <a:prstGeom prst="rect">
            <a:avLst/>
          </a:prstGeom>
          <a:noFill/>
          <a:ln/>
        </p:spPr>
        <p:txBody>
          <a:bodyPr wrap="none" lIns="0" tIns="0" rIns="0" bIns="0" rtlCol="0" anchor="t"/>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Payment Gateway</a:t>
            </a:r>
            <a:endParaRPr lang="en-US" sz="2320" dirty="0"/>
          </a:p>
        </p:txBody>
      </p:sp>
      <p:sp>
        <p:nvSpPr>
          <p:cNvPr id="16" name="Text 8"/>
          <p:cNvSpPr/>
          <p:nvPr/>
        </p:nvSpPr>
        <p:spPr>
          <a:xfrm>
            <a:off x="5614416" y="3593592"/>
            <a:ext cx="3209544" cy="886968"/>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Stores personal details, booking history, and preferences.</a:t>
            </a:r>
            <a:endParaRPr lang="en-US" sz="1850" dirty="0"/>
          </a:p>
        </p:txBody>
      </p:sp>
      <p:sp>
        <p:nvSpPr>
          <p:cNvPr id="17" name="Text 9"/>
          <p:cNvSpPr/>
          <p:nvPr/>
        </p:nvSpPr>
        <p:spPr>
          <a:xfrm>
            <a:off x="832104" y="1792224"/>
            <a:ext cx="8010144" cy="740664"/>
          </a:xfrm>
          <a:prstGeom prst="rect">
            <a:avLst/>
          </a:prstGeom>
          <a:noFill/>
          <a:ln/>
        </p:spPr>
        <p:txBody>
          <a:bodyPr wrap="none" lIns="0" tIns="0" rIns="0" bIns="0" rtlCol="0" anchor="t"/>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Key Components</a:t>
            </a:r>
            <a:endParaRPr lang="en-US" sz="4640" dirty="0"/>
          </a:p>
        </p:txBody>
      </p:sp>
      <p:sp>
        <p:nvSpPr>
          <p:cNvPr id="18" name="Text 10"/>
          <p:cNvSpPr/>
          <p:nvPr/>
        </p:nvSpPr>
        <p:spPr>
          <a:xfrm>
            <a:off x="5614416" y="5276088"/>
            <a:ext cx="3209544" cy="886968"/>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Allows staff to update flights, manage fares, and generate reports.</a:t>
            </a:r>
            <a:endParaRPr lang="en-US" sz="1850" dirty="0"/>
          </a:p>
        </p:txBody>
      </p:sp>
      <p:sp>
        <p:nvSpPr>
          <p:cNvPr id="19" name="Text 11"/>
          <p:cNvSpPr/>
          <p:nvPr/>
        </p:nvSpPr>
        <p:spPr>
          <a:xfrm>
            <a:off x="5614416" y="4773168"/>
            <a:ext cx="3209544" cy="374904"/>
          </a:xfrm>
          <a:prstGeom prst="rect">
            <a:avLst/>
          </a:prstGeom>
          <a:noFill/>
          <a:ln/>
        </p:spPr>
        <p:txBody>
          <a:bodyPr wrap="none" lIns="0" tIns="0" rIns="0" bIns="0" rtlCol="0" anchor="t"/>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Admin Dashboard</a:t>
            </a:r>
            <a:endParaRPr lang="en-US" sz="2320" dirty="0"/>
          </a:p>
        </p:txBody>
      </p:sp>
      <p:sp>
        <p:nvSpPr>
          <p:cNvPr id="20" name="Text 12"/>
          <p:cNvSpPr/>
          <p:nvPr/>
        </p:nvSpPr>
        <p:spPr>
          <a:xfrm>
            <a:off x="1609344" y="5276088"/>
            <a:ext cx="3209544" cy="886968"/>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Secure transactions for tickets, refunds, and ancillary services.</a:t>
            </a:r>
            <a:endParaRPr lang="en-US" sz="185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5047488" y="2779776"/>
            <a:ext cx="4544568" cy="4544568"/>
          </a:xfrm>
          <a:prstGeom prst="rect">
            <a:avLst/>
          </a:prstGeom>
        </p:spPr>
      </p:pic>
      <p:pic>
        <p:nvPicPr>
          <p:cNvPr id="4" name="Image 2" descr="preencoded.png"/>
          <p:cNvPicPr>
            <a:picLocks noChangeAspect="1"/>
          </p:cNvPicPr>
          <p:nvPr/>
        </p:nvPicPr>
        <p:blipFill>
          <a:blip r:embed="rId5"/>
          <a:stretch>
            <a:fillRect/>
          </a:stretch>
        </p:blipFill>
        <p:spPr>
          <a:xfrm>
            <a:off x="5047488" y="2779776"/>
            <a:ext cx="4544568" cy="4544568"/>
          </a:xfrm>
          <a:prstGeom prst="rect">
            <a:avLst/>
          </a:prstGeom>
        </p:spPr>
      </p:pic>
      <p:pic>
        <p:nvPicPr>
          <p:cNvPr id="5" name="Image 3" descr="preencoded.png"/>
          <p:cNvPicPr>
            <a:picLocks noChangeAspect="1"/>
          </p:cNvPicPr>
          <p:nvPr/>
        </p:nvPicPr>
        <p:blipFill>
          <a:blip r:embed="rId6"/>
          <a:stretch>
            <a:fillRect/>
          </a:stretch>
        </p:blipFill>
        <p:spPr>
          <a:xfrm>
            <a:off x="5047488" y="2779776"/>
            <a:ext cx="4544568" cy="4544568"/>
          </a:xfrm>
          <a:prstGeom prst="rect">
            <a:avLst/>
          </a:prstGeom>
        </p:spPr>
      </p:pic>
      <p:pic>
        <p:nvPicPr>
          <p:cNvPr id="6" name="Image 4" descr="preencoded.png"/>
          <p:cNvPicPr>
            <a:picLocks noChangeAspect="1"/>
          </p:cNvPicPr>
          <p:nvPr/>
        </p:nvPicPr>
        <p:blipFill>
          <a:blip r:embed="rId7"/>
          <a:stretch>
            <a:fillRect/>
          </a:stretch>
        </p:blipFill>
        <p:spPr>
          <a:xfrm>
            <a:off x="5047488" y="2779776"/>
            <a:ext cx="4544568" cy="4544568"/>
          </a:xfrm>
          <a:prstGeom prst="rect">
            <a:avLst/>
          </a:prstGeom>
        </p:spPr>
      </p:pic>
      <p:sp>
        <p:nvSpPr>
          <p:cNvPr id="7" name="Text 0"/>
          <p:cNvSpPr/>
          <p:nvPr/>
        </p:nvSpPr>
        <p:spPr>
          <a:xfrm>
            <a:off x="8065008" y="5696712"/>
            <a:ext cx="173736" cy="374904"/>
          </a:xfrm>
          <a:prstGeom prst="rect">
            <a:avLst/>
          </a:prstGeom>
          <a:noFill/>
          <a:ln/>
        </p:spPr>
        <p:txBody>
          <a:bodyPr wrap="none" lIns="0" tIns="0" rIns="0" bIns="0" rtlCol="0" anchor="t"/>
          <a:lstStyle/>
          <a:p>
            <a:pPr marL="0" indent="0" algn="l">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3</a:t>
            </a:r>
            <a:endParaRPr lang="en-US" sz="2320" dirty="0"/>
          </a:p>
        </p:txBody>
      </p:sp>
      <p:sp>
        <p:nvSpPr>
          <p:cNvPr id="8" name="Text 1"/>
          <p:cNvSpPr/>
          <p:nvPr/>
        </p:nvSpPr>
        <p:spPr>
          <a:xfrm>
            <a:off x="8065008" y="4041648"/>
            <a:ext cx="173736" cy="374904"/>
          </a:xfrm>
          <a:prstGeom prst="rect">
            <a:avLst/>
          </a:prstGeom>
          <a:noFill/>
          <a:ln/>
        </p:spPr>
        <p:txBody>
          <a:bodyPr wrap="none" lIns="0" tIns="0" rIns="0" bIns="0" rtlCol="0" anchor="t"/>
          <a:lstStyle/>
          <a:p>
            <a:pPr marL="0" indent="0" algn="l">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2</a:t>
            </a:r>
            <a:endParaRPr lang="en-US" sz="2320" dirty="0"/>
          </a:p>
        </p:txBody>
      </p:sp>
      <p:sp>
        <p:nvSpPr>
          <p:cNvPr id="9" name="Text 2"/>
          <p:cNvSpPr/>
          <p:nvPr/>
        </p:nvSpPr>
        <p:spPr>
          <a:xfrm>
            <a:off x="6409944" y="4041648"/>
            <a:ext cx="173736" cy="374904"/>
          </a:xfrm>
          <a:prstGeom prst="rect">
            <a:avLst/>
          </a:prstGeom>
          <a:noFill/>
          <a:ln/>
        </p:spPr>
        <p:txBody>
          <a:bodyPr wrap="none" lIns="0" tIns="0" rIns="0" bIns="0" rtlCol="0" anchor="t"/>
          <a:lstStyle/>
          <a:p>
            <a:pPr marL="0" indent="0" algn="l">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1</a:t>
            </a:r>
            <a:endParaRPr lang="en-US" sz="2320" dirty="0"/>
          </a:p>
        </p:txBody>
      </p:sp>
      <p:sp>
        <p:nvSpPr>
          <p:cNvPr id="10" name="Text 3"/>
          <p:cNvSpPr/>
          <p:nvPr/>
        </p:nvSpPr>
        <p:spPr>
          <a:xfrm>
            <a:off x="6409944" y="5696712"/>
            <a:ext cx="173736" cy="374904"/>
          </a:xfrm>
          <a:prstGeom prst="rect">
            <a:avLst/>
          </a:prstGeom>
          <a:noFill/>
          <a:ln/>
        </p:spPr>
        <p:txBody>
          <a:bodyPr wrap="none" lIns="0" tIns="0" rIns="0" bIns="0" rtlCol="0" anchor="t"/>
          <a:lstStyle/>
          <a:p>
            <a:pPr marL="0" indent="0" algn="l">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4</a:t>
            </a:r>
            <a:endParaRPr lang="en-US" sz="2320" dirty="0"/>
          </a:p>
        </p:txBody>
      </p:sp>
      <p:sp>
        <p:nvSpPr>
          <p:cNvPr id="11" name="Text 4"/>
          <p:cNvSpPr/>
          <p:nvPr/>
        </p:nvSpPr>
        <p:spPr>
          <a:xfrm>
            <a:off x="9710928" y="5733288"/>
            <a:ext cx="3986784" cy="374904"/>
          </a:xfrm>
          <a:prstGeom prst="rect">
            <a:avLst/>
          </a:prstGeom>
          <a:noFill/>
          <a:ln/>
        </p:spPr>
        <p:txBody>
          <a:bodyPr wrap="none" lIns="0" tIns="0" rIns="0" bIns="0" rtlCol="0" anchor="t"/>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Attributes</a:t>
            </a:r>
            <a:endParaRPr lang="en-US" sz="2320" dirty="0"/>
          </a:p>
        </p:txBody>
      </p:sp>
      <p:sp>
        <p:nvSpPr>
          <p:cNvPr id="12" name="Text 5"/>
          <p:cNvSpPr/>
          <p:nvPr/>
        </p:nvSpPr>
        <p:spPr>
          <a:xfrm>
            <a:off x="832104" y="923544"/>
            <a:ext cx="12984480" cy="740664"/>
          </a:xfrm>
          <a:prstGeom prst="rect">
            <a:avLst/>
          </a:prstGeom>
          <a:noFill/>
          <a:ln/>
        </p:spPr>
        <p:txBody>
          <a:bodyPr wrap="none" lIns="0" tIns="0" rIns="0" bIns="0" rtlCol="0" anchor="t"/>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ER Diagram Overview</a:t>
            </a:r>
            <a:endParaRPr lang="en-US" sz="4640" dirty="0"/>
          </a:p>
        </p:txBody>
      </p:sp>
      <p:sp>
        <p:nvSpPr>
          <p:cNvPr id="13" name="Text 6"/>
          <p:cNvSpPr/>
          <p:nvPr/>
        </p:nvSpPr>
        <p:spPr>
          <a:xfrm>
            <a:off x="950976" y="3136392"/>
            <a:ext cx="3986784" cy="374904"/>
          </a:xfrm>
          <a:prstGeom prst="rect">
            <a:avLst/>
          </a:prstGeom>
          <a:noFill/>
          <a:ln/>
        </p:spPr>
        <p:txBody>
          <a:bodyPr wrap="none" lIns="0" tIns="0" rIns="0" bIns="0" rtlCol="0" anchor="t"/>
          <a:lstStyle/>
          <a:p>
            <a:pPr marL="0" indent="0" algn="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Entities</a:t>
            </a:r>
            <a:endParaRPr lang="en-US" sz="2320" dirty="0"/>
          </a:p>
        </p:txBody>
      </p:sp>
      <p:sp>
        <p:nvSpPr>
          <p:cNvPr id="14" name="Text 7"/>
          <p:cNvSpPr/>
          <p:nvPr/>
        </p:nvSpPr>
        <p:spPr>
          <a:xfrm>
            <a:off x="9710928" y="6373368"/>
            <a:ext cx="3986784" cy="594360"/>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Each entity field (e.g., Flight ID, Seat Number) is labeled clearly.</a:t>
            </a:r>
            <a:endParaRPr lang="en-US" sz="1850" dirty="0"/>
          </a:p>
        </p:txBody>
      </p:sp>
      <p:sp>
        <p:nvSpPr>
          <p:cNvPr id="15" name="Text 8"/>
          <p:cNvSpPr/>
          <p:nvPr/>
        </p:nvSpPr>
        <p:spPr>
          <a:xfrm>
            <a:off x="950976" y="5733288"/>
            <a:ext cx="3986784" cy="374904"/>
          </a:xfrm>
          <a:prstGeom prst="rect">
            <a:avLst/>
          </a:prstGeom>
          <a:noFill/>
          <a:ln/>
        </p:spPr>
        <p:txBody>
          <a:bodyPr wrap="none" lIns="0" tIns="0" rIns="0" bIns="0" rtlCol="0" anchor="t"/>
          <a:lstStyle/>
          <a:p>
            <a:pPr marL="0" indent="0" algn="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Visual Aid</a:t>
            </a:r>
            <a:endParaRPr lang="en-US" sz="2320" dirty="0"/>
          </a:p>
        </p:txBody>
      </p:sp>
      <p:sp>
        <p:nvSpPr>
          <p:cNvPr id="16" name="Text 9"/>
          <p:cNvSpPr/>
          <p:nvPr/>
        </p:nvSpPr>
        <p:spPr>
          <a:xfrm>
            <a:off x="9710928" y="3136392"/>
            <a:ext cx="3986784" cy="374904"/>
          </a:xfrm>
          <a:prstGeom prst="rect">
            <a:avLst/>
          </a:prstGeom>
          <a:noFill/>
          <a:ln/>
        </p:spPr>
        <p:txBody>
          <a:bodyPr wrap="none" lIns="0" tIns="0" rIns="0" bIns="0" rtlCol="0" anchor="t"/>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Relationships</a:t>
            </a:r>
            <a:endParaRPr lang="en-US" sz="2320" dirty="0"/>
          </a:p>
        </p:txBody>
      </p:sp>
      <p:sp>
        <p:nvSpPr>
          <p:cNvPr id="17" name="Text 10"/>
          <p:cNvSpPr/>
          <p:nvPr/>
        </p:nvSpPr>
        <p:spPr>
          <a:xfrm>
            <a:off x="9710928" y="3776472"/>
            <a:ext cx="3986784" cy="886968"/>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Demonstrates how passenger bookings link to flights and payment records.</a:t>
            </a:r>
            <a:endParaRPr lang="en-US" sz="1850" dirty="0"/>
          </a:p>
        </p:txBody>
      </p:sp>
      <p:sp>
        <p:nvSpPr>
          <p:cNvPr id="18" name="Text 11"/>
          <p:cNvSpPr/>
          <p:nvPr/>
        </p:nvSpPr>
        <p:spPr>
          <a:xfrm>
            <a:off x="832104" y="1920240"/>
            <a:ext cx="12984480" cy="594360"/>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The ER Diagram Overview provides a clear depiction of the database structure, highlighting entities, their relationships, and attributes with a visual aid for better understanding.</a:t>
            </a:r>
            <a:endParaRPr lang="en-US" sz="1850" dirty="0"/>
          </a:p>
        </p:txBody>
      </p:sp>
      <p:sp>
        <p:nvSpPr>
          <p:cNvPr id="19" name="Text 12"/>
          <p:cNvSpPr/>
          <p:nvPr/>
        </p:nvSpPr>
        <p:spPr>
          <a:xfrm>
            <a:off x="950976" y="6373368"/>
            <a:ext cx="3986784" cy="594360"/>
          </a:xfrm>
          <a:prstGeom prst="rect">
            <a:avLst/>
          </a:prstGeom>
          <a:noFill/>
          <a:ln/>
        </p:spPr>
        <p:txBody>
          <a:bodyPr wrap="square" lIns="0" tIns="0" rIns="0" bIns="0" rtlCol="0" anchor="t"/>
          <a:lstStyle/>
          <a:p>
            <a:pPr marL="0" indent="0" algn="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Diagram included for clarity (insert ER image placeholder).</a:t>
            </a:r>
            <a:endParaRPr lang="en-US" sz="1850" dirty="0"/>
          </a:p>
        </p:txBody>
      </p:sp>
      <p:sp>
        <p:nvSpPr>
          <p:cNvPr id="20" name="Text 13"/>
          <p:cNvSpPr/>
          <p:nvPr/>
        </p:nvSpPr>
        <p:spPr>
          <a:xfrm>
            <a:off x="950976" y="3776472"/>
            <a:ext cx="3986784" cy="886968"/>
          </a:xfrm>
          <a:prstGeom prst="rect">
            <a:avLst/>
          </a:prstGeom>
          <a:noFill/>
          <a:ln/>
        </p:spPr>
        <p:txBody>
          <a:bodyPr wrap="square" lIns="0" tIns="0" rIns="0" bIns="0" rtlCol="0" anchor="t"/>
          <a:lstStyle/>
          <a:p>
            <a:pPr marL="0" indent="0" algn="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Key tables include </a:t>
            </a:r>
            <a:r>
              <a:rPr lang="en-US" sz="1850" dirty="0" smtClean="0">
                <a:solidFill>
                  <a:srgbClr val="3E3F4C"/>
                </a:solidFill>
                <a:latin typeface="思源黑体-思源黑体-Medium" pitchFamily="34" charset="0"/>
                <a:ea typeface="思源黑体-思源黑体-Medium" pitchFamily="34" charset="-122"/>
                <a:cs typeface="思源黑体-思源黑体-Medium" pitchFamily="34" charset="-120"/>
              </a:rPr>
              <a:t> Airport, Airplane, Flights</a:t>
            </a: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 Passengers, Bookings, Payments, and </a:t>
            </a:r>
            <a:r>
              <a:rPr lang="en-US" sz="1850" dirty="0" smtClean="0">
                <a:solidFill>
                  <a:srgbClr val="3E3F4C"/>
                </a:solidFill>
                <a:latin typeface="思源黑体-思源黑体-Medium" pitchFamily="34" charset="0"/>
                <a:ea typeface="思源黑体-思源黑体-Medium" pitchFamily="34" charset="-122"/>
                <a:cs typeface="思源黑体-思源黑体-Medium" pitchFamily="34" charset="-120"/>
              </a:rPr>
              <a:t>Users.</a:t>
            </a:r>
            <a:endParaRPr lang="en-US" sz="185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0" y="0"/>
            <a:ext cx="14630400" cy="8238744"/>
          </a:xfrm>
          <a:prstGeom prst="rect">
            <a:avLst/>
          </a:prstGeom>
        </p:spPr>
      </p:pic>
      <p:pic>
        <p:nvPicPr>
          <p:cNvPr id="4" name="Image 2" descr="preencoded.png"/>
          <p:cNvPicPr>
            <a:picLocks noChangeAspect="1"/>
          </p:cNvPicPr>
          <p:nvPr/>
        </p:nvPicPr>
        <p:blipFill>
          <a:blip r:embed="rId5"/>
          <a:stretch>
            <a:fillRect/>
          </a:stretch>
        </p:blipFill>
        <p:spPr>
          <a:xfrm>
            <a:off x="841248" y="3026664"/>
            <a:ext cx="3218688" cy="950976"/>
          </a:xfrm>
          <a:prstGeom prst="rect">
            <a:avLst/>
          </a:prstGeom>
        </p:spPr>
      </p:pic>
      <p:pic>
        <p:nvPicPr>
          <p:cNvPr id="5" name="Image 3" descr="preencoded.png"/>
          <p:cNvPicPr>
            <a:picLocks noChangeAspect="1"/>
          </p:cNvPicPr>
          <p:nvPr/>
        </p:nvPicPr>
        <p:blipFill>
          <a:blip r:embed="rId5"/>
          <a:stretch>
            <a:fillRect/>
          </a:stretch>
        </p:blipFill>
        <p:spPr>
          <a:xfrm>
            <a:off x="7333488" y="3026664"/>
            <a:ext cx="3218688" cy="950976"/>
          </a:xfrm>
          <a:prstGeom prst="rect">
            <a:avLst/>
          </a:prstGeom>
        </p:spPr>
      </p:pic>
      <p:pic>
        <p:nvPicPr>
          <p:cNvPr id="6" name="Image 4" descr="preencoded.png"/>
          <p:cNvPicPr>
            <a:picLocks noChangeAspect="1"/>
          </p:cNvPicPr>
          <p:nvPr/>
        </p:nvPicPr>
        <p:blipFill>
          <a:blip r:embed="rId5"/>
          <a:stretch>
            <a:fillRect/>
          </a:stretch>
        </p:blipFill>
        <p:spPr>
          <a:xfrm>
            <a:off x="10579608" y="3026664"/>
            <a:ext cx="3218688" cy="950976"/>
          </a:xfrm>
          <a:prstGeom prst="rect">
            <a:avLst/>
          </a:prstGeom>
        </p:spPr>
      </p:pic>
      <p:pic>
        <p:nvPicPr>
          <p:cNvPr id="7" name="Image 5" descr="preencoded.png"/>
          <p:cNvPicPr>
            <a:picLocks noChangeAspect="1"/>
          </p:cNvPicPr>
          <p:nvPr/>
        </p:nvPicPr>
        <p:blipFill>
          <a:blip r:embed="rId5"/>
          <a:stretch>
            <a:fillRect/>
          </a:stretch>
        </p:blipFill>
        <p:spPr>
          <a:xfrm>
            <a:off x="4087368" y="3026664"/>
            <a:ext cx="3218688" cy="950976"/>
          </a:xfrm>
          <a:prstGeom prst="rect">
            <a:avLst/>
          </a:prstGeom>
        </p:spPr>
      </p:pic>
      <p:sp>
        <p:nvSpPr>
          <p:cNvPr id="8" name="Text 0"/>
          <p:cNvSpPr/>
          <p:nvPr/>
        </p:nvSpPr>
        <p:spPr>
          <a:xfrm>
            <a:off x="841248" y="3310128"/>
            <a:ext cx="3218688" cy="374904"/>
          </a:xfrm>
          <a:prstGeom prst="rect">
            <a:avLst/>
          </a:prstGeom>
          <a:noFill/>
          <a:ln/>
        </p:spPr>
        <p:txBody>
          <a:bodyPr wrap="none" lIns="0" tIns="0" rIns="0" bIns="0" rtlCol="0" anchor="t"/>
          <a:lstStyle/>
          <a:p>
            <a:pPr marL="0" indent="0" algn="ctr">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1</a:t>
            </a:r>
            <a:endParaRPr lang="en-US" sz="2320" dirty="0"/>
          </a:p>
        </p:txBody>
      </p:sp>
      <p:sp>
        <p:nvSpPr>
          <p:cNvPr id="9" name="Text 1"/>
          <p:cNvSpPr/>
          <p:nvPr/>
        </p:nvSpPr>
        <p:spPr>
          <a:xfrm>
            <a:off x="7333488" y="3310128"/>
            <a:ext cx="3218688" cy="374904"/>
          </a:xfrm>
          <a:prstGeom prst="rect">
            <a:avLst/>
          </a:prstGeom>
          <a:noFill/>
          <a:ln/>
        </p:spPr>
        <p:txBody>
          <a:bodyPr wrap="none" lIns="0" tIns="0" rIns="0" bIns="0" rtlCol="0" anchor="t"/>
          <a:lstStyle/>
          <a:p>
            <a:pPr marL="0" indent="0" algn="ctr">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3</a:t>
            </a:r>
            <a:endParaRPr lang="en-US" sz="2320" dirty="0"/>
          </a:p>
        </p:txBody>
      </p:sp>
      <p:sp>
        <p:nvSpPr>
          <p:cNvPr id="10" name="Text 2"/>
          <p:cNvSpPr/>
          <p:nvPr/>
        </p:nvSpPr>
        <p:spPr>
          <a:xfrm>
            <a:off x="10579608" y="3310128"/>
            <a:ext cx="3218688" cy="374904"/>
          </a:xfrm>
          <a:prstGeom prst="rect">
            <a:avLst/>
          </a:prstGeom>
          <a:noFill/>
          <a:ln/>
        </p:spPr>
        <p:txBody>
          <a:bodyPr wrap="none" lIns="0" tIns="0" rIns="0" bIns="0" rtlCol="0" anchor="t"/>
          <a:lstStyle/>
          <a:p>
            <a:pPr marL="0" indent="0" algn="ctr">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4</a:t>
            </a:r>
            <a:endParaRPr lang="en-US" sz="2320" dirty="0"/>
          </a:p>
        </p:txBody>
      </p:sp>
      <p:sp>
        <p:nvSpPr>
          <p:cNvPr id="11" name="Text 3"/>
          <p:cNvSpPr/>
          <p:nvPr/>
        </p:nvSpPr>
        <p:spPr>
          <a:xfrm>
            <a:off x="4087368" y="3310128"/>
            <a:ext cx="3218688" cy="374904"/>
          </a:xfrm>
          <a:prstGeom prst="rect">
            <a:avLst/>
          </a:prstGeom>
          <a:noFill/>
          <a:ln/>
        </p:spPr>
        <p:txBody>
          <a:bodyPr wrap="none" lIns="0" tIns="0" rIns="0" bIns="0" rtlCol="0" anchor="t"/>
          <a:lstStyle/>
          <a:p>
            <a:pPr marL="0" indent="0" algn="ctr">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2</a:t>
            </a:r>
            <a:endParaRPr lang="en-US" sz="2320" dirty="0"/>
          </a:p>
        </p:txBody>
      </p:sp>
      <p:sp>
        <p:nvSpPr>
          <p:cNvPr id="12" name="Text 4"/>
          <p:cNvSpPr/>
          <p:nvPr/>
        </p:nvSpPr>
        <p:spPr>
          <a:xfrm>
            <a:off x="1078992" y="4325112"/>
            <a:ext cx="2743200" cy="374904"/>
          </a:xfrm>
          <a:prstGeom prst="rect">
            <a:avLst/>
          </a:prstGeom>
          <a:noFill/>
          <a:ln/>
        </p:spPr>
        <p:txBody>
          <a:bodyPr wrap="none" lIns="0" tIns="0" rIns="0" bIns="0" rtlCol="0" anchor="t"/>
          <a:lstStyle/>
          <a:p>
            <a:pPr marL="0" indent="0" algn="ct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Search Flights</a:t>
            </a:r>
            <a:endParaRPr lang="en-US" sz="2320" dirty="0"/>
          </a:p>
        </p:txBody>
      </p:sp>
      <p:sp>
        <p:nvSpPr>
          <p:cNvPr id="13" name="Text 5"/>
          <p:cNvSpPr/>
          <p:nvPr/>
        </p:nvSpPr>
        <p:spPr>
          <a:xfrm>
            <a:off x="4325112" y="4325112"/>
            <a:ext cx="2743200" cy="374904"/>
          </a:xfrm>
          <a:prstGeom prst="rect">
            <a:avLst/>
          </a:prstGeom>
          <a:noFill/>
          <a:ln/>
        </p:spPr>
        <p:txBody>
          <a:bodyPr wrap="none" lIns="0" tIns="0" rIns="0" bIns="0" rtlCol="0" anchor="t"/>
          <a:lstStyle/>
          <a:p>
            <a:pPr marL="0" indent="0" algn="ct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Select Seats</a:t>
            </a:r>
            <a:endParaRPr lang="en-US" sz="2320" dirty="0"/>
          </a:p>
        </p:txBody>
      </p:sp>
      <p:sp>
        <p:nvSpPr>
          <p:cNvPr id="14" name="Text 6"/>
          <p:cNvSpPr/>
          <p:nvPr/>
        </p:nvSpPr>
        <p:spPr>
          <a:xfrm>
            <a:off x="7571232" y="4837176"/>
            <a:ext cx="2743200" cy="886968"/>
          </a:xfrm>
          <a:prstGeom prst="rect">
            <a:avLst/>
          </a:prstGeom>
          <a:noFill/>
          <a:ln/>
        </p:spPr>
        <p:txBody>
          <a:bodyPr wrap="square" lIns="0" tIns="0" rIns="0" bIns="0" rtlCol="0" anchor="t"/>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Integration with credit/debit card or digital wallets</a:t>
            </a:r>
            <a:endParaRPr lang="en-US" sz="1850" dirty="0"/>
          </a:p>
        </p:txBody>
      </p:sp>
      <p:sp>
        <p:nvSpPr>
          <p:cNvPr id="15" name="Text 7"/>
          <p:cNvSpPr/>
          <p:nvPr/>
        </p:nvSpPr>
        <p:spPr>
          <a:xfrm>
            <a:off x="832104" y="2011680"/>
            <a:ext cx="12984480" cy="740664"/>
          </a:xfrm>
          <a:prstGeom prst="rect">
            <a:avLst/>
          </a:prstGeom>
          <a:noFill/>
          <a:ln/>
        </p:spPr>
        <p:txBody>
          <a:bodyPr wrap="none" lIns="0" tIns="0" rIns="0" bIns="0" rtlCol="0" anchor="t"/>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Booking Process</a:t>
            </a:r>
            <a:endParaRPr lang="en-US" sz="4640" dirty="0"/>
          </a:p>
        </p:txBody>
      </p:sp>
      <p:sp>
        <p:nvSpPr>
          <p:cNvPr id="16" name="Text 8"/>
          <p:cNvSpPr/>
          <p:nvPr/>
        </p:nvSpPr>
        <p:spPr>
          <a:xfrm>
            <a:off x="1078992" y="4837176"/>
            <a:ext cx="2743200" cy="886968"/>
          </a:xfrm>
          <a:prstGeom prst="rect">
            <a:avLst/>
          </a:prstGeom>
          <a:noFill/>
          <a:ln/>
        </p:spPr>
        <p:txBody>
          <a:bodyPr wrap="square" lIns="0" tIns="0" rIns="0" bIns="0" rtlCol="0" anchor="t"/>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Users input dates/destinations to view available options</a:t>
            </a:r>
            <a:endParaRPr lang="en-US" sz="1850" dirty="0"/>
          </a:p>
        </p:txBody>
      </p:sp>
      <p:sp>
        <p:nvSpPr>
          <p:cNvPr id="17" name="Text 9"/>
          <p:cNvSpPr/>
          <p:nvPr/>
        </p:nvSpPr>
        <p:spPr>
          <a:xfrm>
            <a:off x="7571232" y="4325112"/>
            <a:ext cx="2743200" cy="374904"/>
          </a:xfrm>
          <a:prstGeom prst="rect">
            <a:avLst/>
          </a:prstGeom>
          <a:noFill/>
          <a:ln/>
        </p:spPr>
        <p:txBody>
          <a:bodyPr wrap="none" lIns="0" tIns="0" rIns="0" bIns="0" rtlCol="0" anchor="t"/>
          <a:lstStyle/>
          <a:p>
            <a:pPr marL="0" indent="0" algn="ct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Confirm Payment</a:t>
            </a:r>
            <a:endParaRPr lang="en-US" sz="2320" dirty="0"/>
          </a:p>
        </p:txBody>
      </p:sp>
      <p:sp>
        <p:nvSpPr>
          <p:cNvPr id="18" name="Text 10"/>
          <p:cNvSpPr/>
          <p:nvPr/>
        </p:nvSpPr>
        <p:spPr>
          <a:xfrm>
            <a:off x="4325112" y="4837176"/>
            <a:ext cx="2743200" cy="886968"/>
          </a:xfrm>
          <a:prstGeom prst="rect">
            <a:avLst/>
          </a:prstGeom>
          <a:noFill/>
          <a:ln/>
        </p:spPr>
        <p:txBody>
          <a:bodyPr wrap="square" lIns="0" tIns="0" rIns="0" bIns="0" rtlCol="0" anchor="t"/>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Interactive seat map for choosing preferred locations</a:t>
            </a:r>
            <a:endParaRPr lang="en-US" sz="1850" dirty="0"/>
          </a:p>
        </p:txBody>
      </p:sp>
      <p:sp>
        <p:nvSpPr>
          <p:cNvPr id="19" name="Text 11"/>
          <p:cNvSpPr/>
          <p:nvPr/>
        </p:nvSpPr>
        <p:spPr>
          <a:xfrm>
            <a:off x="10817352" y="4837176"/>
            <a:ext cx="2743200" cy="886968"/>
          </a:xfrm>
          <a:prstGeom prst="rect">
            <a:avLst/>
          </a:prstGeom>
          <a:noFill/>
          <a:ln/>
        </p:spPr>
        <p:txBody>
          <a:bodyPr wrap="square" lIns="0" tIns="0" rIns="0" bIns="0" rtlCol="0" anchor="t"/>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Auto-generated with booking details sent via email/SMS</a:t>
            </a:r>
            <a:endParaRPr lang="en-US" sz="1850" dirty="0"/>
          </a:p>
        </p:txBody>
      </p:sp>
      <p:sp>
        <p:nvSpPr>
          <p:cNvPr id="20" name="Text 12"/>
          <p:cNvSpPr/>
          <p:nvPr/>
        </p:nvSpPr>
        <p:spPr>
          <a:xfrm>
            <a:off x="10817352" y="4325112"/>
            <a:ext cx="2743200" cy="374904"/>
          </a:xfrm>
          <a:prstGeom prst="rect">
            <a:avLst/>
          </a:prstGeom>
          <a:noFill/>
          <a:ln/>
        </p:spPr>
        <p:txBody>
          <a:bodyPr wrap="none" lIns="0" tIns="0" rIns="0" bIns="0" rtlCol="0" anchor="t"/>
          <a:lstStyle/>
          <a:p>
            <a:pPr marL="0" indent="0" algn="ct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E-Ticket</a:t>
            </a:r>
            <a:endParaRPr lang="en-US" sz="232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5047488" y="2350008"/>
            <a:ext cx="4544568" cy="4544568"/>
          </a:xfrm>
          <a:prstGeom prst="rect">
            <a:avLst/>
          </a:prstGeom>
        </p:spPr>
      </p:pic>
      <p:pic>
        <p:nvPicPr>
          <p:cNvPr id="4" name="Image 2" descr="preencoded.png"/>
          <p:cNvPicPr>
            <a:picLocks noChangeAspect="1"/>
          </p:cNvPicPr>
          <p:nvPr/>
        </p:nvPicPr>
        <p:blipFill>
          <a:blip r:embed="rId5"/>
          <a:stretch>
            <a:fillRect/>
          </a:stretch>
        </p:blipFill>
        <p:spPr>
          <a:xfrm>
            <a:off x="5047488" y="2350008"/>
            <a:ext cx="4544568" cy="4544568"/>
          </a:xfrm>
          <a:prstGeom prst="rect">
            <a:avLst/>
          </a:prstGeom>
        </p:spPr>
      </p:pic>
      <p:pic>
        <p:nvPicPr>
          <p:cNvPr id="5" name="Image 3" descr="preencoded.png"/>
          <p:cNvPicPr>
            <a:picLocks noChangeAspect="1"/>
          </p:cNvPicPr>
          <p:nvPr/>
        </p:nvPicPr>
        <p:blipFill>
          <a:blip r:embed="rId6"/>
          <a:stretch>
            <a:fillRect/>
          </a:stretch>
        </p:blipFill>
        <p:spPr>
          <a:xfrm>
            <a:off x="5047488" y="2350008"/>
            <a:ext cx="4544568" cy="4544568"/>
          </a:xfrm>
          <a:prstGeom prst="rect">
            <a:avLst/>
          </a:prstGeom>
        </p:spPr>
      </p:pic>
      <p:pic>
        <p:nvPicPr>
          <p:cNvPr id="6" name="Image 4" descr="preencoded.png"/>
          <p:cNvPicPr>
            <a:picLocks noChangeAspect="1"/>
          </p:cNvPicPr>
          <p:nvPr/>
        </p:nvPicPr>
        <p:blipFill>
          <a:blip r:embed="rId7"/>
          <a:stretch>
            <a:fillRect/>
          </a:stretch>
        </p:blipFill>
        <p:spPr>
          <a:xfrm>
            <a:off x="5047488" y="2350008"/>
            <a:ext cx="4544568" cy="4544568"/>
          </a:xfrm>
          <a:prstGeom prst="rect">
            <a:avLst/>
          </a:prstGeom>
        </p:spPr>
      </p:pic>
      <p:sp>
        <p:nvSpPr>
          <p:cNvPr id="7" name="Text 0"/>
          <p:cNvSpPr/>
          <p:nvPr/>
        </p:nvSpPr>
        <p:spPr>
          <a:xfrm>
            <a:off x="8357616" y="3310128"/>
            <a:ext cx="173736" cy="374904"/>
          </a:xfrm>
          <a:prstGeom prst="rect">
            <a:avLst/>
          </a:prstGeom>
          <a:noFill/>
          <a:ln/>
        </p:spPr>
        <p:txBody>
          <a:bodyPr wrap="none" lIns="0" tIns="0" rIns="0" bIns="0" rtlCol="0" anchor="t"/>
          <a:lstStyle/>
          <a:p>
            <a:pPr marL="0" indent="0" algn="l">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2</a:t>
            </a:r>
            <a:endParaRPr lang="en-US" sz="2320" dirty="0"/>
          </a:p>
        </p:txBody>
      </p:sp>
      <p:sp>
        <p:nvSpPr>
          <p:cNvPr id="8" name="Text 1"/>
          <p:cNvSpPr/>
          <p:nvPr/>
        </p:nvSpPr>
        <p:spPr>
          <a:xfrm>
            <a:off x="8357616" y="5559552"/>
            <a:ext cx="173736" cy="374904"/>
          </a:xfrm>
          <a:prstGeom prst="rect">
            <a:avLst/>
          </a:prstGeom>
          <a:noFill/>
          <a:ln/>
        </p:spPr>
        <p:txBody>
          <a:bodyPr wrap="none" lIns="0" tIns="0" rIns="0" bIns="0" rtlCol="0" anchor="t"/>
          <a:lstStyle/>
          <a:p>
            <a:pPr marL="0" indent="0" algn="l">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3</a:t>
            </a:r>
            <a:endParaRPr lang="en-US" sz="2320" dirty="0"/>
          </a:p>
        </p:txBody>
      </p:sp>
      <p:sp>
        <p:nvSpPr>
          <p:cNvPr id="9" name="Text 2"/>
          <p:cNvSpPr/>
          <p:nvPr/>
        </p:nvSpPr>
        <p:spPr>
          <a:xfrm>
            <a:off x="6108192" y="3310128"/>
            <a:ext cx="173736" cy="374904"/>
          </a:xfrm>
          <a:prstGeom prst="rect">
            <a:avLst/>
          </a:prstGeom>
          <a:noFill/>
          <a:ln/>
        </p:spPr>
        <p:txBody>
          <a:bodyPr wrap="none" lIns="0" tIns="0" rIns="0" bIns="0" rtlCol="0" anchor="t"/>
          <a:lstStyle/>
          <a:p>
            <a:pPr marL="0" indent="0" algn="l">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1</a:t>
            </a:r>
            <a:endParaRPr lang="en-US" sz="2320" dirty="0"/>
          </a:p>
        </p:txBody>
      </p:sp>
      <p:sp>
        <p:nvSpPr>
          <p:cNvPr id="10" name="Text 3"/>
          <p:cNvSpPr/>
          <p:nvPr/>
        </p:nvSpPr>
        <p:spPr>
          <a:xfrm>
            <a:off x="6108192" y="5559552"/>
            <a:ext cx="173736" cy="374904"/>
          </a:xfrm>
          <a:prstGeom prst="rect">
            <a:avLst/>
          </a:prstGeom>
          <a:noFill/>
          <a:ln/>
        </p:spPr>
        <p:txBody>
          <a:bodyPr wrap="none" lIns="0" tIns="0" rIns="0" bIns="0" rtlCol="0" anchor="t"/>
          <a:lstStyle/>
          <a:p>
            <a:pPr marL="0" indent="0" algn="l">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4</a:t>
            </a:r>
            <a:endParaRPr lang="en-US" sz="2320" dirty="0"/>
          </a:p>
        </p:txBody>
      </p:sp>
      <p:sp>
        <p:nvSpPr>
          <p:cNvPr id="11" name="Text 4"/>
          <p:cNvSpPr/>
          <p:nvPr/>
        </p:nvSpPr>
        <p:spPr>
          <a:xfrm>
            <a:off x="950976" y="5230368"/>
            <a:ext cx="3986784" cy="374904"/>
          </a:xfrm>
          <a:prstGeom prst="rect">
            <a:avLst/>
          </a:prstGeom>
          <a:noFill/>
          <a:ln/>
        </p:spPr>
        <p:txBody>
          <a:bodyPr wrap="none" lIns="0" tIns="0" rIns="0" bIns="0" rtlCol="0" anchor="t"/>
          <a:lstStyle/>
          <a:p>
            <a:pPr marL="0" indent="0" algn="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Scalability</a:t>
            </a:r>
            <a:endParaRPr lang="en-US" sz="2320" dirty="0"/>
          </a:p>
        </p:txBody>
      </p:sp>
      <p:sp>
        <p:nvSpPr>
          <p:cNvPr id="12" name="Text 5"/>
          <p:cNvSpPr/>
          <p:nvPr/>
        </p:nvSpPr>
        <p:spPr>
          <a:xfrm>
            <a:off x="9710928" y="3419856"/>
            <a:ext cx="3986784" cy="594360"/>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Lowers operational costs with automated workflows</a:t>
            </a:r>
            <a:endParaRPr lang="en-US" sz="1850" dirty="0"/>
          </a:p>
        </p:txBody>
      </p:sp>
      <p:sp>
        <p:nvSpPr>
          <p:cNvPr id="13" name="Text 6"/>
          <p:cNvSpPr/>
          <p:nvPr/>
        </p:nvSpPr>
        <p:spPr>
          <a:xfrm>
            <a:off x="950976" y="5870448"/>
            <a:ext cx="3986784" cy="594360"/>
          </a:xfrm>
          <a:prstGeom prst="rect">
            <a:avLst/>
          </a:prstGeom>
          <a:noFill/>
          <a:ln/>
        </p:spPr>
        <p:txBody>
          <a:bodyPr wrap="square" lIns="0" tIns="0" rIns="0" bIns="0" rtlCol="0" anchor="t"/>
          <a:lstStyle/>
          <a:p>
            <a:pPr marL="0" indent="0" algn="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Adapts to growing airline networks and passenger volumes</a:t>
            </a:r>
            <a:endParaRPr lang="en-US" sz="1850" dirty="0"/>
          </a:p>
        </p:txBody>
      </p:sp>
      <p:sp>
        <p:nvSpPr>
          <p:cNvPr id="14" name="Text 7"/>
          <p:cNvSpPr/>
          <p:nvPr/>
        </p:nvSpPr>
        <p:spPr>
          <a:xfrm>
            <a:off x="9710928" y="5870448"/>
            <a:ext cx="3986784" cy="594360"/>
          </a:xfrm>
          <a:prstGeom prst="rect">
            <a:avLst/>
          </a:prstGeom>
          <a:noFill/>
          <a:ln/>
        </p:spPr>
        <p:txBody>
          <a:bodyPr wrap="square" lIns="0" tIns="0" rIns="0" bIns="0" rtlCol="0" anchor="t"/>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Intuitive interface for seamless customer experience</a:t>
            </a:r>
            <a:endParaRPr lang="en-US" sz="1850" dirty="0"/>
          </a:p>
        </p:txBody>
      </p:sp>
      <p:sp>
        <p:nvSpPr>
          <p:cNvPr id="15" name="Text 8"/>
          <p:cNvSpPr/>
          <p:nvPr/>
        </p:nvSpPr>
        <p:spPr>
          <a:xfrm>
            <a:off x="832104" y="1344168"/>
            <a:ext cx="12984480" cy="740664"/>
          </a:xfrm>
          <a:prstGeom prst="rect">
            <a:avLst/>
          </a:prstGeom>
          <a:noFill/>
          <a:ln/>
        </p:spPr>
        <p:txBody>
          <a:bodyPr wrap="none" lIns="0" tIns="0" rIns="0" bIns="0" rtlCol="0" anchor="t"/>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Benefits</a:t>
            </a:r>
            <a:endParaRPr lang="en-US" sz="4640" dirty="0"/>
          </a:p>
        </p:txBody>
      </p:sp>
      <p:sp>
        <p:nvSpPr>
          <p:cNvPr id="16" name="Text 9"/>
          <p:cNvSpPr/>
          <p:nvPr/>
        </p:nvSpPr>
        <p:spPr>
          <a:xfrm>
            <a:off x="9710928" y="2788920"/>
            <a:ext cx="3986784" cy="374904"/>
          </a:xfrm>
          <a:prstGeom prst="rect">
            <a:avLst/>
          </a:prstGeom>
          <a:noFill/>
          <a:ln/>
        </p:spPr>
        <p:txBody>
          <a:bodyPr wrap="none" lIns="0" tIns="0" rIns="0" bIns="0" rtlCol="0" anchor="t"/>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Cost-Effective</a:t>
            </a:r>
            <a:endParaRPr lang="en-US" sz="2320" dirty="0"/>
          </a:p>
        </p:txBody>
      </p:sp>
      <p:sp>
        <p:nvSpPr>
          <p:cNvPr id="17" name="Text 10"/>
          <p:cNvSpPr/>
          <p:nvPr/>
        </p:nvSpPr>
        <p:spPr>
          <a:xfrm>
            <a:off x="950976" y="2788920"/>
            <a:ext cx="3986784" cy="374904"/>
          </a:xfrm>
          <a:prstGeom prst="rect">
            <a:avLst/>
          </a:prstGeom>
          <a:noFill/>
          <a:ln/>
        </p:spPr>
        <p:txBody>
          <a:bodyPr wrap="none" lIns="0" tIns="0" rIns="0" bIns="0" rtlCol="0" anchor="t"/>
          <a:lstStyle/>
          <a:p>
            <a:pPr marL="0" indent="0" algn="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Efficiency</a:t>
            </a:r>
            <a:endParaRPr lang="en-US" sz="2320" dirty="0"/>
          </a:p>
        </p:txBody>
      </p:sp>
      <p:sp>
        <p:nvSpPr>
          <p:cNvPr id="18" name="Text 11"/>
          <p:cNvSpPr/>
          <p:nvPr/>
        </p:nvSpPr>
        <p:spPr>
          <a:xfrm>
            <a:off x="950976" y="3419856"/>
            <a:ext cx="3986784" cy="594360"/>
          </a:xfrm>
          <a:prstGeom prst="rect">
            <a:avLst/>
          </a:prstGeom>
          <a:noFill/>
          <a:ln/>
        </p:spPr>
        <p:txBody>
          <a:bodyPr wrap="square" lIns="0" tIns="0" rIns="0" bIns="0" rtlCol="0" anchor="t"/>
          <a:lstStyle/>
          <a:p>
            <a:pPr marL="0" indent="0" algn="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Reduces manual errors and speeds up reservations</a:t>
            </a:r>
            <a:endParaRPr lang="en-US" sz="1850" dirty="0"/>
          </a:p>
        </p:txBody>
      </p:sp>
      <p:sp>
        <p:nvSpPr>
          <p:cNvPr id="19" name="Text 12"/>
          <p:cNvSpPr/>
          <p:nvPr/>
        </p:nvSpPr>
        <p:spPr>
          <a:xfrm>
            <a:off x="9710928" y="5230368"/>
            <a:ext cx="3986784" cy="374904"/>
          </a:xfrm>
          <a:prstGeom prst="rect">
            <a:avLst/>
          </a:prstGeom>
          <a:noFill/>
          <a:ln/>
        </p:spPr>
        <p:txBody>
          <a:bodyPr wrap="none" lIns="0" tIns="0" rIns="0" bIns="0" rtlCol="0" anchor="t"/>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User-Friendly</a:t>
            </a:r>
            <a:endParaRPr lang="en-US" sz="232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9848088" y="2688336"/>
            <a:ext cx="3831336" cy="2532888"/>
          </a:xfrm>
          <a:prstGeom prst="rect">
            <a:avLst/>
          </a:prstGeom>
        </p:spPr>
      </p:pic>
      <p:pic>
        <p:nvPicPr>
          <p:cNvPr id="4" name="Image 2" descr="preencoded.png"/>
          <p:cNvPicPr>
            <a:picLocks noChangeAspect="1"/>
          </p:cNvPicPr>
          <p:nvPr/>
        </p:nvPicPr>
        <p:blipFill>
          <a:blip r:embed="rId5"/>
          <a:stretch>
            <a:fillRect/>
          </a:stretch>
        </p:blipFill>
        <p:spPr>
          <a:xfrm>
            <a:off x="5404104" y="2688336"/>
            <a:ext cx="3831336" cy="2532888"/>
          </a:xfrm>
          <a:prstGeom prst="rect">
            <a:avLst/>
          </a:prstGeom>
        </p:spPr>
      </p:pic>
      <p:pic>
        <p:nvPicPr>
          <p:cNvPr id="5" name="Image 3" descr="preencoded.png"/>
          <p:cNvPicPr>
            <a:picLocks noChangeAspect="1"/>
          </p:cNvPicPr>
          <p:nvPr/>
        </p:nvPicPr>
        <p:blipFill>
          <a:blip r:embed="rId6"/>
          <a:stretch>
            <a:fillRect/>
          </a:stretch>
        </p:blipFill>
        <p:spPr>
          <a:xfrm>
            <a:off x="960120" y="2688336"/>
            <a:ext cx="3831336" cy="2532888"/>
          </a:xfrm>
          <a:prstGeom prst="rect">
            <a:avLst/>
          </a:prstGeom>
        </p:spPr>
      </p:pic>
      <p:sp>
        <p:nvSpPr>
          <p:cNvPr id="6" name="Text 0"/>
          <p:cNvSpPr/>
          <p:nvPr/>
        </p:nvSpPr>
        <p:spPr>
          <a:xfrm>
            <a:off x="9848088" y="5449824"/>
            <a:ext cx="3831336" cy="374904"/>
          </a:xfrm>
          <a:prstGeom prst="rect">
            <a:avLst/>
          </a:prstGeom>
          <a:noFill/>
          <a:ln/>
        </p:spPr>
        <p:txBody>
          <a:bodyPr wrap="none" lIns="0" tIns="0" rIns="0" bIns="0" rtlCol="0" anchor="t"/>
          <a:lstStyle/>
          <a:p>
            <a:pPr marL="0" indent="0" algn="ct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Integration Complexity</a:t>
            </a:r>
            <a:endParaRPr lang="en-US" sz="2320" dirty="0"/>
          </a:p>
        </p:txBody>
      </p:sp>
      <p:sp>
        <p:nvSpPr>
          <p:cNvPr id="7" name="Text 1"/>
          <p:cNvSpPr/>
          <p:nvPr/>
        </p:nvSpPr>
        <p:spPr>
          <a:xfrm>
            <a:off x="9848088" y="5961888"/>
            <a:ext cx="3831336" cy="594360"/>
          </a:xfrm>
          <a:prstGeom prst="rect">
            <a:avLst/>
          </a:prstGeom>
          <a:noFill/>
          <a:ln/>
        </p:spPr>
        <p:txBody>
          <a:bodyPr wrap="square" lIns="0" tIns="0" rIns="0" bIns="0" rtlCol="0" anchor="t"/>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Must synchronize with third-party APIs (e.g., payment gateways)</a:t>
            </a:r>
            <a:endParaRPr lang="en-US" sz="1850" dirty="0"/>
          </a:p>
        </p:txBody>
      </p:sp>
      <p:sp>
        <p:nvSpPr>
          <p:cNvPr id="8" name="Text 2"/>
          <p:cNvSpPr/>
          <p:nvPr/>
        </p:nvSpPr>
        <p:spPr>
          <a:xfrm>
            <a:off x="960120" y="5961888"/>
            <a:ext cx="3831336" cy="594360"/>
          </a:xfrm>
          <a:prstGeom prst="rect">
            <a:avLst/>
          </a:prstGeom>
          <a:noFill/>
          <a:ln/>
        </p:spPr>
        <p:txBody>
          <a:bodyPr wrap="square" lIns="0" tIns="0" rIns="0" bIns="0" rtlCol="0" anchor="t"/>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Requires robust encryption for sensitive data protection</a:t>
            </a:r>
            <a:endParaRPr lang="en-US" sz="1850" dirty="0"/>
          </a:p>
        </p:txBody>
      </p:sp>
      <p:sp>
        <p:nvSpPr>
          <p:cNvPr id="9" name="Text 3"/>
          <p:cNvSpPr/>
          <p:nvPr/>
        </p:nvSpPr>
        <p:spPr>
          <a:xfrm>
            <a:off x="960120" y="5449824"/>
            <a:ext cx="3831336" cy="374904"/>
          </a:xfrm>
          <a:prstGeom prst="rect">
            <a:avLst/>
          </a:prstGeom>
          <a:noFill/>
          <a:ln/>
        </p:spPr>
        <p:txBody>
          <a:bodyPr wrap="none" lIns="0" tIns="0" rIns="0" bIns="0" rtlCol="0" anchor="t"/>
          <a:lstStyle/>
          <a:p>
            <a:pPr marL="0" indent="0" algn="ct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Security Risks</a:t>
            </a:r>
            <a:endParaRPr lang="en-US" sz="2320" dirty="0"/>
          </a:p>
        </p:txBody>
      </p:sp>
      <p:sp>
        <p:nvSpPr>
          <p:cNvPr id="10" name="Text 4"/>
          <p:cNvSpPr/>
          <p:nvPr/>
        </p:nvSpPr>
        <p:spPr>
          <a:xfrm>
            <a:off x="832104" y="1554480"/>
            <a:ext cx="12984480" cy="740664"/>
          </a:xfrm>
          <a:prstGeom prst="rect">
            <a:avLst/>
          </a:prstGeom>
          <a:noFill/>
          <a:ln/>
        </p:spPr>
        <p:txBody>
          <a:bodyPr wrap="none" lIns="0" tIns="0" rIns="0" bIns="0" rtlCol="0" anchor="t"/>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Challenges</a:t>
            </a:r>
            <a:endParaRPr lang="en-US" sz="4640" dirty="0"/>
          </a:p>
        </p:txBody>
      </p:sp>
      <p:sp>
        <p:nvSpPr>
          <p:cNvPr id="11" name="Text 5"/>
          <p:cNvSpPr/>
          <p:nvPr/>
        </p:nvSpPr>
        <p:spPr>
          <a:xfrm>
            <a:off x="5404104" y="5449824"/>
            <a:ext cx="3831336" cy="374904"/>
          </a:xfrm>
          <a:prstGeom prst="rect">
            <a:avLst/>
          </a:prstGeom>
          <a:noFill/>
          <a:ln/>
        </p:spPr>
        <p:txBody>
          <a:bodyPr wrap="none" lIns="0" tIns="0" rIns="0" bIns="0" rtlCol="0" anchor="t"/>
          <a:lstStyle/>
          <a:p>
            <a:pPr marL="0" indent="0" algn="ct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System Downtime</a:t>
            </a:r>
            <a:endParaRPr lang="en-US" sz="2320" dirty="0"/>
          </a:p>
        </p:txBody>
      </p:sp>
      <p:sp>
        <p:nvSpPr>
          <p:cNvPr id="12" name="Text 6"/>
          <p:cNvSpPr/>
          <p:nvPr/>
        </p:nvSpPr>
        <p:spPr>
          <a:xfrm>
            <a:off x="5404104" y="5961888"/>
            <a:ext cx="3831336" cy="594360"/>
          </a:xfrm>
          <a:prstGeom prst="rect">
            <a:avLst/>
          </a:prstGeom>
          <a:noFill/>
          <a:ln/>
        </p:spPr>
        <p:txBody>
          <a:bodyPr wrap="square" lIns="0" tIns="0" rIns="0" bIns="0" rtlCol="0" anchor="t"/>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High availability is critical during peak booking times</a:t>
            </a:r>
            <a:endParaRPr lang="en-US" sz="185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2616" y="-20911"/>
            <a:ext cx="13407081" cy="8250511"/>
          </a:xfrm>
          <a:prstGeom prst="rect">
            <a:avLst/>
          </a:prstGeom>
        </p:spPr>
      </p:pic>
    </p:spTree>
    <p:extLst>
      <p:ext uri="{BB962C8B-B14F-4D97-AF65-F5344CB8AC3E}">
        <p14:creationId xmlns:p14="http://schemas.microsoft.com/office/powerpoint/2010/main" val="34019135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5047488" y="2350008"/>
            <a:ext cx="4544568" cy="4544568"/>
          </a:xfrm>
          <a:prstGeom prst="rect">
            <a:avLst/>
          </a:prstGeom>
        </p:spPr>
      </p:pic>
      <p:pic>
        <p:nvPicPr>
          <p:cNvPr id="4" name="Image 2" descr="preencoded.png"/>
          <p:cNvPicPr>
            <a:picLocks noChangeAspect="1"/>
          </p:cNvPicPr>
          <p:nvPr/>
        </p:nvPicPr>
        <p:blipFill>
          <a:blip r:embed="rId5"/>
          <a:stretch>
            <a:fillRect/>
          </a:stretch>
        </p:blipFill>
        <p:spPr>
          <a:xfrm>
            <a:off x="5047488" y="2350008"/>
            <a:ext cx="4544568" cy="4544568"/>
          </a:xfrm>
          <a:prstGeom prst="rect">
            <a:avLst/>
          </a:prstGeom>
        </p:spPr>
      </p:pic>
      <p:pic>
        <p:nvPicPr>
          <p:cNvPr id="5" name="Image 3" descr="preencoded.png"/>
          <p:cNvPicPr>
            <a:picLocks noChangeAspect="1"/>
          </p:cNvPicPr>
          <p:nvPr/>
        </p:nvPicPr>
        <p:blipFill>
          <a:blip r:embed="rId6"/>
          <a:stretch>
            <a:fillRect/>
          </a:stretch>
        </p:blipFill>
        <p:spPr>
          <a:xfrm>
            <a:off x="5047488" y="2350008"/>
            <a:ext cx="4544568" cy="4544568"/>
          </a:xfrm>
          <a:prstGeom prst="rect">
            <a:avLst/>
          </a:prstGeom>
        </p:spPr>
      </p:pic>
      <p:sp>
        <p:nvSpPr>
          <p:cNvPr id="6" name="Text 0"/>
          <p:cNvSpPr/>
          <p:nvPr/>
        </p:nvSpPr>
        <p:spPr>
          <a:xfrm>
            <a:off x="5669280" y="4160520"/>
            <a:ext cx="173736" cy="374904"/>
          </a:xfrm>
          <a:prstGeom prst="rect">
            <a:avLst/>
          </a:prstGeom>
          <a:noFill/>
          <a:ln/>
        </p:spPr>
        <p:txBody>
          <a:bodyPr wrap="none" lIns="0" tIns="0" rIns="0" bIns="0" rtlCol="0" anchor="t"/>
          <a:lstStyle/>
          <a:p>
            <a:pPr marL="0" indent="0" algn="l">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1</a:t>
            </a:r>
            <a:endParaRPr lang="en-US" sz="2320" dirty="0"/>
          </a:p>
        </p:txBody>
      </p:sp>
      <p:sp>
        <p:nvSpPr>
          <p:cNvPr id="7" name="Text 1"/>
          <p:cNvSpPr/>
          <p:nvPr/>
        </p:nvSpPr>
        <p:spPr>
          <a:xfrm>
            <a:off x="8257032" y="3218688"/>
            <a:ext cx="173736" cy="374904"/>
          </a:xfrm>
          <a:prstGeom prst="rect">
            <a:avLst/>
          </a:prstGeom>
          <a:noFill/>
          <a:ln/>
        </p:spPr>
        <p:txBody>
          <a:bodyPr wrap="none" lIns="0" tIns="0" rIns="0" bIns="0" rtlCol="0" anchor="t"/>
          <a:lstStyle/>
          <a:p>
            <a:pPr marL="0" indent="0" algn="l">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2</a:t>
            </a:r>
            <a:endParaRPr lang="en-US" sz="2320" dirty="0"/>
          </a:p>
        </p:txBody>
      </p:sp>
      <p:sp>
        <p:nvSpPr>
          <p:cNvPr id="8" name="Text 2"/>
          <p:cNvSpPr/>
          <p:nvPr/>
        </p:nvSpPr>
        <p:spPr>
          <a:xfrm>
            <a:off x="7781544" y="5934456"/>
            <a:ext cx="173736" cy="374904"/>
          </a:xfrm>
          <a:prstGeom prst="rect">
            <a:avLst/>
          </a:prstGeom>
          <a:noFill/>
          <a:ln/>
        </p:spPr>
        <p:txBody>
          <a:bodyPr wrap="none" lIns="0" tIns="0" rIns="0" bIns="0" rtlCol="0" anchor="t"/>
          <a:lstStyle/>
          <a:p>
            <a:pPr marL="0" indent="0" algn="l">
              <a:lnSpc>
                <a:spcPts val="290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3</a:t>
            </a:r>
            <a:endParaRPr lang="en-US" sz="2320" dirty="0"/>
          </a:p>
        </p:txBody>
      </p:sp>
      <p:sp>
        <p:nvSpPr>
          <p:cNvPr id="9" name="Text 3"/>
          <p:cNvSpPr/>
          <p:nvPr/>
        </p:nvSpPr>
        <p:spPr>
          <a:xfrm>
            <a:off x="9710928" y="2788920"/>
            <a:ext cx="3986784" cy="374904"/>
          </a:xfrm>
          <a:prstGeom prst="rect">
            <a:avLst/>
          </a:prstGeom>
          <a:noFill/>
          <a:ln/>
        </p:spPr>
        <p:txBody>
          <a:bodyPr wrap="none" lIns="0" tIns="0" rIns="0" bIns="0" rtlCol="0" anchor="t"/>
          <a:lstStyle/>
          <a:p>
            <a:pPr marL="0" indent="0" algn="l">
              <a:lnSpc>
                <a:spcPts val="2900"/>
              </a:lnSpc>
              <a:buNone/>
            </a:pPr>
            <a:r>
              <a:rPr lang="en-US" sz="2320" dirty="0" smtClean="0">
                <a:solidFill>
                  <a:srgbClr val="161A7A"/>
                </a:solidFill>
                <a:latin typeface="思源黑体-思源黑体-SemiBold" pitchFamily="34" charset="0"/>
                <a:ea typeface="思源黑体-思源黑体-SemiBold" pitchFamily="34" charset="-122"/>
              </a:rPr>
              <a:t>ER Diagram</a:t>
            </a:r>
            <a:endParaRPr lang="en-US" sz="2320" dirty="0"/>
          </a:p>
        </p:txBody>
      </p:sp>
      <p:sp>
        <p:nvSpPr>
          <p:cNvPr id="10" name="Text 4"/>
          <p:cNvSpPr/>
          <p:nvPr/>
        </p:nvSpPr>
        <p:spPr>
          <a:xfrm>
            <a:off x="9710928" y="3419856"/>
            <a:ext cx="4105656" cy="969264"/>
          </a:xfrm>
          <a:prstGeom prst="rect">
            <a:avLst/>
          </a:prstGeom>
          <a:noFill/>
          <a:ln/>
        </p:spPr>
        <p:txBody>
          <a:bodyPr wrap="square" lIns="0" tIns="0" rIns="0" bIns="0" rtlCol="0" anchor="t"/>
          <a:lstStyle/>
          <a:p>
            <a:pPr marL="0" indent="0" algn="l">
              <a:lnSpc>
                <a:spcPts val="2320"/>
              </a:lnSpc>
              <a:buNone/>
            </a:pPr>
            <a:r>
              <a:rPr lang="en-US" sz="1850" dirty="0" smtClean="0">
                <a:solidFill>
                  <a:srgbClr val="3E3F4C"/>
                </a:solidFill>
                <a:latin typeface="思源黑体-思源黑体-Medium" pitchFamily="34" charset="0"/>
                <a:ea typeface="思源黑体-思源黑体-Medium" pitchFamily="34" charset="-122"/>
              </a:rPr>
              <a:t>The ER diagram helps to have a better visualization of the system and the relationship between components</a:t>
            </a:r>
            <a:endParaRPr lang="en-US" sz="1850" dirty="0"/>
          </a:p>
        </p:txBody>
      </p:sp>
      <p:sp>
        <p:nvSpPr>
          <p:cNvPr id="11" name="Text 5"/>
          <p:cNvSpPr/>
          <p:nvPr/>
        </p:nvSpPr>
        <p:spPr>
          <a:xfrm>
            <a:off x="9710928" y="5230368"/>
            <a:ext cx="3986784" cy="374904"/>
          </a:xfrm>
          <a:prstGeom prst="rect">
            <a:avLst/>
          </a:prstGeom>
          <a:noFill/>
          <a:ln/>
        </p:spPr>
        <p:txBody>
          <a:bodyPr wrap="none" lIns="0" tIns="0" rIns="0" bIns="0" rtlCol="0" anchor="t"/>
          <a:lstStyle/>
          <a:p>
            <a:pPr marL="0" indent="0" algn="l">
              <a:lnSpc>
                <a:spcPts val="2900"/>
              </a:lnSpc>
              <a:buNone/>
            </a:pPr>
            <a:r>
              <a:rPr lang="en-US" sz="2320" dirty="0" smtClean="0">
                <a:solidFill>
                  <a:srgbClr val="161A7A"/>
                </a:solidFill>
                <a:latin typeface="思源黑体-思源黑体-SemiBold" pitchFamily="34" charset="0"/>
                <a:ea typeface="思源黑体-思源黑体-SemiBold" pitchFamily="34" charset="-122"/>
              </a:rPr>
              <a:t>Implementation</a:t>
            </a:r>
            <a:endParaRPr lang="en-US" sz="2320" dirty="0"/>
          </a:p>
        </p:txBody>
      </p:sp>
      <p:sp>
        <p:nvSpPr>
          <p:cNvPr id="12" name="Text 6"/>
          <p:cNvSpPr/>
          <p:nvPr/>
        </p:nvSpPr>
        <p:spPr>
          <a:xfrm>
            <a:off x="832104" y="1344168"/>
            <a:ext cx="12984480" cy="740664"/>
          </a:xfrm>
          <a:prstGeom prst="rect">
            <a:avLst/>
          </a:prstGeom>
          <a:noFill/>
          <a:ln/>
        </p:spPr>
        <p:txBody>
          <a:bodyPr wrap="none" lIns="0" tIns="0" rIns="0" bIns="0" rtlCol="0" anchor="t"/>
          <a:lstStyle/>
          <a:p>
            <a:pPr marL="0" indent="0" algn="l">
              <a:lnSpc>
                <a:spcPts val="5800"/>
              </a:lnSpc>
              <a:buNone/>
            </a:pPr>
            <a:r>
              <a:rPr lang="en-US" sz="4640" dirty="0" smtClean="0">
                <a:solidFill>
                  <a:srgbClr val="161A7A"/>
                </a:solidFill>
                <a:latin typeface="思源黑体-思源黑体-SemiBold" pitchFamily="34" charset="0"/>
                <a:ea typeface="思源黑体-思源黑体-SemiBold" pitchFamily="34" charset="-122"/>
              </a:rPr>
              <a:t>Conclusion</a:t>
            </a:r>
            <a:endParaRPr lang="en-US" sz="4640" dirty="0"/>
          </a:p>
        </p:txBody>
      </p:sp>
      <p:sp>
        <p:nvSpPr>
          <p:cNvPr id="13" name="Text 7"/>
          <p:cNvSpPr/>
          <p:nvPr/>
        </p:nvSpPr>
        <p:spPr>
          <a:xfrm>
            <a:off x="950976" y="4014216"/>
            <a:ext cx="3511296" cy="374904"/>
          </a:xfrm>
          <a:prstGeom prst="rect">
            <a:avLst/>
          </a:prstGeom>
          <a:noFill/>
          <a:ln/>
        </p:spPr>
        <p:txBody>
          <a:bodyPr wrap="none" lIns="0" tIns="0" rIns="0" bIns="0" rtlCol="0" anchor="t"/>
          <a:lstStyle/>
          <a:p>
            <a:pPr marL="0" indent="0" algn="r">
              <a:lnSpc>
                <a:spcPts val="2900"/>
              </a:lnSpc>
              <a:buNone/>
            </a:pPr>
            <a:r>
              <a:rPr lang="en-US" sz="2320" dirty="0" smtClean="0">
                <a:solidFill>
                  <a:srgbClr val="161A7A"/>
                </a:solidFill>
                <a:latin typeface="思源黑体-思源黑体-SemiBold" pitchFamily="34" charset="0"/>
                <a:ea typeface="思源黑体-思源黑体-SemiBold" pitchFamily="34" charset="-122"/>
              </a:rPr>
              <a:t>Airline Reservation System</a:t>
            </a:r>
            <a:endParaRPr lang="en-US" sz="2320" dirty="0"/>
          </a:p>
        </p:txBody>
      </p:sp>
      <p:sp>
        <p:nvSpPr>
          <p:cNvPr id="14" name="Text 8"/>
          <p:cNvSpPr/>
          <p:nvPr/>
        </p:nvSpPr>
        <p:spPr>
          <a:xfrm>
            <a:off x="9710928" y="5870448"/>
            <a:ext cx="3986784" cy="594360"/>
          </a:xfrm>
          <a:prstGeom prst="rect">
            <a:avLst/>
          </a:prstGeom>
          <a:noFill/>
          <a:ln/>
        </p:spPr>
        <p:txBody>
          <a:bodyPr wrap="square" lIns="0" tIns="0" rIns="0" bIns="0" rtlCol="0" anchor="t"/>
          <a:lstStyle/>
          <a:p>
            <a:pPr marL="0" indent="0" algn="l">
              <a:lnSpc>
                <a:spcPts val="2320"/>
              </a:lnSpc>
              <a:buNone/>
            </a:pPr>
            <a:r>
              <a:rPr lang="en-US" sz="1850" dirty="0" smtClean="0">
                <a:solidFill>
                  <a:srgbClr val="3E3F4C"/>
                </a:solidFill>
                <a:latin typeface="思源黑体-思源黑体-Medium" pitchFamily="34" charset="0"/>
                <a:ea typeface="思源黑体-思源黑体-Medium" pitchFamily="34" charset="-122"/>
              </a:rPr>
              <a:t>The system can be implemented to have a better service and overall management</a:t>
            </a:r>
            <a:endParaRPr lang="en-US" sz="1850" dirty="0"/>
          </a:p>
        </p:txBody>
      </p:sp>
      <p:sp>
        <p:nvSpPr>
          <p:cNvPr id="15" name="Text 9"/>
          <p:cNvSpPr/>
          <p:nvPr/>
        </p:nvSpPr>
        <p:spPr>
          <a:xfrm>
            <a:off x="950976" y="4645152"/>
            <a:ext cx="3511296" cy="1370058"/>
          </a:xfrm>
          <a:prstGeom prst="rect">
            <a:avLst/>
          </a:prstGeom>
          <a:noFill/>
          <a:ln/>
        </p:spPr>
        <p:txBody>
          <a:bodyPr wrap="square" lIns="0" tIns="0" rIns="0" bIns="0" rtlCol="0" anchor="t"/>
          <a:lstStyle/>
          <a:p>
            <a:pPr marL="0" indent="0">
              <a:lnSpc>
                <a:spcPts val="2320"/>
              </a:lnSpc>
              <a:buNone/>
            </a:pPr>
            <a:r>
              <a:rPr lang="en-US" sz="1850" dirty="0" smtClean="0">
                <a:solidFill>
                  <a:srgbClr val="3E3F4C"/>
                </a:solidFill>
                <a:latin typeface="思源黑体-思源黑体-Medium" pitchFamily="34" charset="0"/>
                <a:ea typeface="思源黑体-思源黑体-Medium" pitchFamily="34" charset="-122"/>
              </a:rPr>
              <a:t>Helps to organize and keep tracks of flights, payments, passengers , and to have a better management</a:t>
            </a:r>
            <a:endParaRPr lang="en-US" sz="185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24</TotalTime>
  <Words>465</Words>
  <Application>Microsoft Office PowerPoint</Application>
  <PresentationFormat>Custom</PresentationFormat>
  <Paragraphs>89</Paragraphs>
  <Slides>9</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Aptos</vt:lpstr>
      <vt:lpstr>Arial</vt:lpstr>
      <vt:lpstr>Calibri</vt:lpstr>
      <vt:lpstr>Calibri Light</vt:lpstr>
      <vt:lpstr>思源黑体-思源黑体-Medium</vt:lpstr>
      <vt:lpstr>思源黑体-思源黑体-SemiBold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Ebrahimi</cp:lastModifiedBy>
  <cp:revision>6</cp:revision>
  <dcterms:created xsi:type="dcterms:W3CDTF">2025-05-13T11:47:02Z</dcterms:created>
  <dcterms:modified xsi:type="dcterms:W3CDTF">2025-05-16T05:57:42Z</dcterms:modified>
</cp:coreProperties>
</file>